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0DE4E-4EFF-4485-ADCA-E32EE26DEA6D}" type="datetimeFigureOut">
              <a:rPr lang="de-DE" smtClean="0"/>
              <a:t>23.11.2018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EF5BA-B2F5-4D05-AA8F-19D6BFACB687}"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a:ln/>
        </p:spPr>
        <p:txBody>
          <a:bodyPr/>
          <a:lstStyle/>
          <a:p>
            <a:fld id="{C3ABF230-182A-4B97-A1D3-C3DB740AB6E8}" type="slidenum">
              <a:rPr lang="de-DE" smtClean="0">
                <a:ea typeface="Microsoft YaHei" pitchFamily="34" charset="-122"/>
                <a:cs typeface="Segoe UI" pitchFamily="34" charset="0"/>
              </a:rPr>
              <a:pPr/>
              <a:t>8</a:t>
            </a:fld>
            <a:endParaRPr lang="de-DE" smtClean="0">
              <a:ea typeface="Microsoft YaHei" pitchFamily="34" charset="-122"/>
              <a:cs typeface="Segoe UI" pitchFamily="34" charset="0"/>
            </a:endParaRPr>
          </a:p>
        </p:txBody>
      </p:sp>
      <p:sp>
        <p:nvSpPr>
          <p:cNvPr id="23555" name="Text Box 1"/>
          <p:cNvSpPr txBox="1">
            <a:spLocks noChangeArrowheads="1"/>
          </p:cNvSpPr>
          <p:nvPr/>
        </p:nvSpPr>
        <p:spPr bwMode="auto">
          <a:xfrm>
            <a:off x="3881439" y="8686800"/>
            <a:ext cx="2957512" cy="436563"/>
          </a:xfrm>
          <a:prstGeom prst="rect">
            <a:avLst/>
          </a:prstGeom>
          <a:noFill/>
          <a:ln w="9525">
            <a:noFill/>
            <a:round/>
            <a:headEnd/>
            <a:tailEnd/>
          </a:ln>
        </p:spPr>
        <p:txBody>
          <a:bodyPr lIns="0" tIns="0" rIns="0" bIns="0" anchor="b"/>
          <a:lstStyle/>
          <a:p>
            <a:pPr algn="r">
              <a:lnSpc>
                <a:spcPct val="95000"/>
              </a:lnSpc>
              <a:tabLst>
                <a:tab pos="0" algn="l"/>
                <a:tab pos="447631" algn="l"/>
                <a:tab pos="896850" algn="l"/>
                <a:tab pos="1346068" algn="l"/>
                <a:tab pos="1795287" algn="l"/>
                <a:tab pos="2244505" algn="l"/>
                <a:tab pos="2693724" algn="l"/>
                <a:tab pos="3142941" algn="l"/>
                <a:tab pos="3592161" algn="l"/>
                <a:tab pos="4041379" algn="l"/>
                <a:tab pos="4490597" algn="l"/>
                <a:tab pos="4939815" algn="l"/>
                <a:tab pos="5389035" algn="l"/>
                <a:tab pos="5838252" algn="l"/>
                <a:tab pos="6287471" algn="l"/>
                <a:tab pos="6736690" algn="l"/>
                <a:tab pos="7185908" algn="l"/>
                <a:tab pos="7635126" algn="l"/>
                <a:tab pos="8084345" algn="l"/>
                <a:tab pos="8533563" algn="l"/>
                <a:tab pos="8982782" algn="l"/>
              </a:tabLst>
            </a:pPr>
            <a:fld id="{DD659D33-CA7E-4692-B4F9-5A46EEB0F1F6}" type="slidenum">
              <a:rPr lang="de-DE" sz="1300">
                <a:solidFill>
                  <a:srgbClr val="000000"/>
                </a:solidFill>
                <a:latin typeface="Times New Roman" pitchFamily="18" charset="0"/>
                <a:cs typeface="Segoe UI" pitchFamily="34" charset="0"/>
              </a:rPr>
              <a:pPr algn="r">
                <a:lnSpc>
                  <a:spcPct val="95000"/>
                </a:lnSpc>
                <a:tabLst>
                  <a:tab pos="0" algn="l"/>
                  <a:tab pos="447631" algn="l"/>
                  <a:tab pos="896850" algn="l"/>
                  <a:tab pos="1346068" algn="l"/>
                  <a:tab pos="1795287" algn="l"/>
                  <a:tab pos="2244505" algn="l"/>
                  <a:tab pos="2693724" algn="l"/>
                  <a:tab pos="3142941" algn="l"/>
                  <a:tab pos="3592161" algn="l"/>
                  <a:tab pos="4041379" algn="l"/>
                  <a:tab pos="4490597" algn="l"/>
                  <a:tab pos="4939815" algn="l"/>
                  <a:tab pos="5389035" algn="l"/>
                  <a:tab pos="5838252" algn="l"/>
                  <a:tab pos="6287471" algn="l"/>
                  <a:tab pos="6736690" algn="l"/>
                  <a:tab pos="7185908" algn="l"/>
                  <a:tab pos="7635126" algn="l"/>
                  <a:tab pos="8084345" algn="l"/>
                  <a:tab pos="8533563" algn="l"/>
                  <a:tab pos="8982782" algn="l"/>
                </a:tabLst>
              </a:pPr>
              <a:t>8</a:t>
            </a:fld>
            <a:endParaRPr lang="de-DE" sz="1300" dirty="0">
              <a:solidFill>
                <a:srgbClr val="000000"/>
              </a:solidFill>
              <a:latin typeface="Times New Roman" pitchFamily="18" charset="0"/>
              <a:cs typeface="Segoe UI" pitchFamily="34" charset="0"/>
            </a:endParaRPr>
          </a:p>
        </p:txBody>
      </p:sp>
      <p:sp>
        <p:nvSpPr>
          <p:cNvPr id="23556" name="Text Box 2"/>
          <p:cNvSpPr txBox="1">
            <a:spLocks noChangeArrowheads="1"/>
          </p:cNvSpPr>
          <p:nvPr/>
        </p:nvSpPr>
        <p:spPr bwMode="auto">
          <a:xfrm>
            <a:off x="3881438" y="8686800"/>
            <a:ext cx="2959100" cy="439738"/>
          </a:xfrm>
          <a:prstGeom prst="rect">
            <a:avLst/>
          </a:prstGeom>
          <a:noFill/>
          <a:ln w="9525">
            <a:noFill/>
            <a:round/>
            <a:headEnd/>
            <a:tailEnd/>
          </a:ln>
        </p:spPr>
        <p:txBody>
          <a:bodyPr lIns="0" tIns="0" rIns="0" bIns="0" anchor="b"/>
          <a:lstStyle/>
          <a:p>
            <a:pPr algn="r">
              <a:lnSpc>
                <a:spcPct val="95000"/>
              </a:lnSpc>
              <a:tabLst>
                <a:tab pos="0" algn="l"/>
                <a:tab pos="447631" algn="l"/>
                <a:tab pos="896850" algn="l"/>
                <a:tab pos="1346068" algn="l"/>
                <a:tab pos="1795287" algn="l"/>
                <a:tab pos="2244505" algn="l"/>
                <a:tab pos="2693724" algn="l"/>
                <a:tab pos="3142941" algn="l"/>
                <a:tab pos="3592161" algn="l"/>
                <a:tab pos="4041379" algn="l"/>
                <a:tab pos="4490597" algn="l"/>
                <a:tab pos="4939815" algn="l"/>
                <a:tab pos="5389035" algn="l"/>
                <a:tab pos="5838252" algn="l"/>
                <a:tab pos="6287471" algn="l"/>
                <a:tab pos="6736690" algn="l"/>
                <a:tab pos="7185908" algn="l"/>
                <a:tab pos="7635126" algn="l"/>
                <a:tab pos="8084345" algn="l"/>
                <a:tab pos="8533563" algn="l"/>
                <a:tab pos="8982782" algn="l"/>
              </a:tabLst>
            </a:pPr>
            <a:fld id="{86B31321-393D-4D6D-829F-2E861DE3B027}" type="slidenum">
              <a:rPr lang="de-DE" sz="1300">
                <a:solidFill>
                  <a:srgbClr val="000000"/>
                </a:solidFill>
                <a:latin typeface="Times New Roman" pitchFamily="18" charset="0"/>
                <a:cs typeface="Segoe UI" pitchFamily="34" charset="0"/>
              </a:rPr>
              <a:pPr algn="r">
                <a:lnSpc>
                  <a:spcPct val="95000"/>
                </a:lnSpc>
                <a:tabLst>
                  <a:tab pos="0" algn="l"/>
                  <a:tab pos="447631" algn="l"/>
                  <a:tab pos="896850" algn="l"/>
                  <a:tab pos="1346068" algn="l"/>
                  <a:tab pos="1795287" algn="l"/>
                  <a:tab pos="2244505" algn="l"/>
                  <a:tab pos="2693724" algn="l"/>
                  <a:tab pos="3142941" algn="l"/>
                  <a:tab pos="3592161" algn="l"/>
                  <a:tab pos="4041379" algn="l"/>
                  <a:tab pos="4490597" algn="l"/>
                  <a:tab pos="4939815" algn="l"/>
                  <a:tab pos="5389035" algn="l"/>
                  <a:tab pos="5838252" algn="l"/>
                  <a:tab pos="6287471" algn="l"/>
                  <a:tab pos="6736690" algn="l"/>
                  <a:tab pos="7185908" algn="l"/>
                  <a:tab pos="7635126" algn="l"/>
                  <a:tab pos="8084345" algn="l"/>
                  <a:tab pos="8533563" algn="l"/>
                  <a:tab pos="8982782" algn="l"/>
                </a:tabLst>
              </a:pPr>
              <a:t>8</a:t>
            </a:fld>
            <a:endParaRPr lang="de-DE" sz="1300" dirty="0">
              <a:solidFill>
                <a:srgbClr val="000000"/>
              </a:solidFill>
              <a:latin typeface="Times New Roman" pitchFamily="18" charset="0"/>
              <a:cs typeface="Segoe UI" pitchFamily="34" charset="0"/>
            </a:endParaRPr>
          </a:p>
        </p:txBody>
      </p:sp>
      <p:sp>
        <p:nvSpPr>
          <p:cNvPr id="23557" name="Text Box 3"/>
          <p:cNvSpPr txBox="1">
            <a:spLocks noChangeArrowheads="1"/>
          </p:cNvSpPr>
          <p:nvPr/>
        </p:nvSpPr>
        <p:spPr bwMode="auto">
          <a:xfrm>
            <a:off x="3881439" y="8686800"/>
            <a:ext cx="2960687" cy="441325"/>
          </a:xfrm>
          <a:prstGeom prst="rect">
            <a:avLst/>
          </a:prstGeom>
          <a:noFill/>
          <a:ln w="9525">
            <a:noFill/>
            <a:round/>
            <a:headEnd/>
            <a:tailEnd/>
          </a:ln>
        </p:spPr>
        <p:txBody>
          <a:bodyPr lIns="0" tIns="0" rIns="0" bIns="0" anchor="b"/>
          <a:lstStyle/>
          <a:p>
            <a:pPr algn="r">
              <a:lnSpc>
                <a:spcPct val="95000"/>
              </a:lnSpc>
              <a:tabLst>
                <a:tab pos="0" algn="l"/>
                <a:tab pos="447631" algn="l"/>
                <a:tab pos="896850" algn="l"/>
                <a:tab pos="1346068" algn="l"/>
                <a:tab pos="1795287" algn="l"/>
                <a:tab pos="2244505" algn="l"/>
                <a:tab pos="2693724" algn="l"/>
                <a:tab pos="3142941" algn="l"/>
                <a:tab pos="3592161" algn="l"/>
                <a:tab pos="4041379" algn="l"/>
                <a:tab pos="4490597" algn="l"/>
                <a:tab pos="4939815" algn="l"/>
                <a:tab pos="5389035" algn="l"/>
                <a:tab pos="5838252" algn="l"/>
                <a:tab pos="6287471" algn="l"/>
                <a:tab pos="6736690" algn="l"/>
                <a:tab pos="7185908" algn="l"/>
                <a:tab pos="7635126" algn="l"/>
                <a:tab pos="8084345" algn="l"/>
                <a:tab pos="8533563" algn="l"/>
                <a:tab pos="8982782" algn="l"/>
              </a:tabLst>
            </a:pPr>
            <a:fld id="{39DFAE17-DBAD-4C89-BF2C-218AB19FA2AD}" type="slidenum">
              <a:rPr lang="de-DE" sz="1300">
                <a:solidFill>
                  <a:srgbClr val="000000"/>
                </a:solidFill>
                <a:latin typeface="Times New Roman" pitchFamily="18" charset="0"/>
                <a:cs typeface="Segoe UI" pitchFamily="34" charset="0"/>
              </a:rPr>
              <a:pPr algn="r">
                <a:lnSpc>
                  <a:spcPct val="95000"/>
                </a:lnSpc>
                <a:tabLst>
                  <a:tab pos="0" algn="l"/>
                  <a:tab pos="447631" algn="l"/>
                  <a:tab pos="896850" algn="l"/>
                  <a:tab pos="1346068" algn="l"/>
                  <a:tab pos="1795287" algn="l"/>
                  <a:tab pos="2244505" algn="l"/>
                  <a:tab pos="2693724" algn="l"/>
                  <a:tab pos="3142941" algn="l"/>
                  <a:tab pos="3592161" algn="l"/>
                  <a:tab pos="4041379" algn="l"/>
                  <a:tab pos="4490597" algn="l"/>
                  <a:tab pos="4939815" algn="l"/>
                  <a:tab pos="5389035" algn="l"/>
                  <a:tab pos="5838252" algn="l"/>
                  <a:tab pos="6287471" algn="l"/>
                  <a:tab pos="6736690" algn="l"/>
                  <a:tab pos="7185908" algn="l"/>
                  <a:tab pos="7635126" algn="l"/>
                  <a:tab pos="8084345" algn="l"/>
                  <a:tab pos="8533563" algn="l"/>
                  <a:tab pos="8982782" algn="l"/>
                </a:tabLst>
              </a:pPr>
              <a:t>8</a:t>
            </a:fld>
            <a:endParaRPr lang="de-DE" sz="1300" dirty="0">
              <a:solidFill>
                <a:srgbClr val="000000"/>
              </a:solidFill>
              <a:latin typeface="Times New Roman" pitchFamily="18" charset="0"/>
              <a:cs typeface="Segoe UI" pitchFamily="34" charset="0"/>
            </a:endParaRPr>
          </a:p>
        </p:txBody>
      </p:sp>
      <p:sp>
        <p:nvSpPr>
          <p:cNvPr id="23558" name="Text Box 4"/>
          <p:cNvSpPr txBox="1">
            <a:spLocks noChangeArrowheads="1"/>
          </p:cNvSpPr>
          <p:nvPr/>
        </p:nvSpPr>
        <p:spPr bwMode="auto">
          <a:xfrm>
            <a:off x="3884614" y="8685213"/>
            <a:ext cx="2960687" cy="447675"/>
          </a:xfrm>
          <a:prstGeom prst="rect">
            <a:avLst/>
          </a:prstGeom>
          <a:noFill/>
          <a:ln w="9525">
            <a:noFill/>
            <a:round/>
            <a:headEnd/>
            <a:tailEnd/>
          </a:ln>
        </p:spPr>
        <p:txBody>
          <a:bodyPr lIns="93950" tIns="48955" rIns="93950" bIns="48955" anchor="b"/>
          <a:lstStyle/>
          <a:p>
            <a:pPr algn="r">
              <a:tabLst>
                <a:tab pos="0" algn="l"/>
                <a:tab pos="447631" algn="l"/>
                <a:tab pos="896850" algn="l"/>
                <a:tab pos="1346068" algn="l"/>
                <a:tab pos="1795287" algn="l"/>
                <a:tab pos="2244505" algn="l"/>
                <a:tab pos="2693724" algn="l"/>
                <a:tab pos="3142941" algn="l"/>
                <a:tab pos="3592161" algn="l"/>
                <a:tab pos="4041379" algn="l"/>
                <a:tab pos="4490597" algn="l"/>
                <a:tab pos="4939815" algn="l"/>
                <a:tab pos="5389035" algn="l"/>
                <a:tab pos="5838252" algn="l"/>
                <a:tab pos="6287471" algn="l"/>
                <a:tab pos="6736690" algn="l"/>
                <a:tab pos="7185908" algn="l"/>
                <a:tab pos="7635126" algn="l"/>
                <a:tab pos="8084345" algn="l"/>
                <a:tab pos="8533563" algn="l"/>
                <a:tab pos="8982782" algn="l"/>
              </a:tabLst>
            </a:pPr>
            <a:fld id="{4E6BE762-B042-4F9F-B4A4-7B6736A8C01E}" type="slidenum">
              <a:rPr lang="de-DE" sz="1300">
                <a:solidFill>
                  <a:srgbClr val="000000"/>
                </a:solidFill>
                <a:cs typeface="Segoe UI" pitchFamily="34" charset="0"/>
              </a:rPr>
              <a:pPr algn="r">
                <a:tabLst>
                  <a:tab pos="0" algn="l"/>
                  <a:tab pos="447631" algn="l"/>
                  <a:tab pos="896850" algn="l"/>
                  <a:tab pos="1346068" algn="l"/>
                  <a:tab pos="1795287" algn="l"/>
                  <a:tab pos="2244505" algn="l"/>
                  <a:tab pos="2693724" algn="l"/>
                  <a:tab pos="3142941" algn="l"/>
                  <a:tab pos="3592161" algn="l"/>
                  <a:tab pos="4041379" algn="l"/>
                  <a:tab pos="4490597" algn="l"/>
                  <a:tab pos="4939815" algn="l"/>
                  <a:tab pos="5389035" algn="l"/>
                  <a:tab pos="5838252" algn="l"/>
                  <a:tab pos="6287471" algn="l"/>
                  <a:tab pos="6736690" algn="l"/>
                  <a:tab pos="7185908" algn="l"/>
                  <a:tab pos="7635126" algn="l"/>
                  <a:tab pos="8084345" algn="l"/>
                  <a:tab pos="8533563" algn="l"/>
                  <a:tab pos="8982782" algn="l"/>
                </a:tabLst>
              </a:pPr>
              <a:t>8</a:t>
            </a:fld>
            <a:endParaRPr lang="de-DE" sz="1300" dirty="0">
              <a:solidFill>
                <a:srgbClr val="000000"/>
              </a:solidFill>
              <a:cs typeface="Segoe UI" pitchFamily="34" charset="0"/>
            </a:endParaRPr>
          </a:p>
        </p:txBody>
      </p:sp>
      <p:sp>
        <p:nvSpPr>
          <p:cNvPr id="23559" name="Rectangle 5"/>
          <p:cNvSpPr>
            <a:spLocks noGrp="1" noRot="1" noChangeAspect="1" noChangeArrowheads="1" noTextEdit="1"/>
          </p:cNvSpPr>
          <p:nvPr>
            <p:ph type="sldImg"/>
          </p:nvPr>
        </p:nvSpPr>
        <p:spPr>
          <a:xfrm>
            <a:off x="958465" y="686474"/>
            <a:ext cx="4933404" cy="3422440"/>
          </a:xfrm>
          <a:ln/>
        </p:spPr>
      </p:sp>
      <p:sp>
        <p:nvSpPr>
          <p:cNvPr id="23560" name="Text Box 6"/>
          <p:cNvSpPr txBox="1">
            <a:spLocks noChangeArrowheads="1"/>
          </p:cNvSpPr>
          <p:nvPr/>
        </p:nvSpPr>
        <p:spPr bwMode="auto">
          <a:xfrm>
            <a:off x="685801" y="4343400"/>
            <a:ext cx="5480050" cy="4108450"/>
          </a:xfrm>
          <a:prstGeom prst="rect">
            <a:avLst/>
          </a:prstGeom>
          <a:noFill/>
          <a:ln w="9525">
            <a:noFill/>
            <a:round/>
            <a:headEnd/>
            <a:tailEnd/>
          </a:ln>
        </p:spPr>
        <p:txBody>
          <a:bodyPr wrap="none" lIns="91431" tIns="45716" rIns="91431" bIns="45716" anchor="ct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257DF45-1CE7-4654-923B-6B02DDCD4FE5}" type="datetimeFigureOut">
              <a:rPr lang="de-DE" smtClean="0"/>
              <a:t>23.11.2018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257DF45-1CE7-4654-923B-6B02DDCD4FE5}" type="datetimeFigureOut">
              <a:rPr lang="de-DE" smtClean="0"/>
              <a:t>23.11.2018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257DF45-1CE7-4654-923B-6B02DDCD4FE5}" type="datetimeFigureOut">
              <a:rPr lang="de-DE" smtClean="0"/>
              <a:t>23.11.2018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257DF45-1CE7-4654-923B-6B02DDCD4FE5}" type="datetimeFigureOut">
              <a:rPr lang="de-DE" smtClean="0"/>
              <a:t>23.11.2018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257DF45-1CE7-4654-923B-6B02DDCD4FE5}" type="datetimeFigureOut">
              <a:rPr lang="de-DE" smtClean="0"/>
              <a:t>23.11.2018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257DF45-1CE7-4654-923B-6B02DDCD4FE5}" type="datetimeFigureOut">
              <a:rPr lang="de-DE" smtClean="0"/>
              <a:t>23.11.2018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257DF45-1CE7-4654-923B-6B02DDCD4FE5}" type="datetimeFigureOut">
              <a:rPr lang="de-DE" smtClean="0"/>
              <a:t>23.11.2018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257DF45-1CE7-4654-923B-6B02DDCD4FE5}" type="datetimeFigureOut">
              <a:rPr lang="de-DE" smtClean="0"/>
              <a:t>23.11.2018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257DF45-1CE7-4654-923B-6B02DDCD4FE5}" type="datetimeFigureOut">
              <a:rPr lang="de-DE" smtClean="0"/>
              <a:t>23.11.2018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257DF45-1CE7-4654-923B-6B02DDCD4FE5}" type="datetimeFigureOut">
              <a:rPr lang="de-DE" smtClean="0"/>
              <a:t>23.11.2018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257DF45-1CE7-4654-923B-6B02DDCD4FE5}" type="datetimeFigureOut">
              <a:rPr lang="de-DE" smtClean="0"/>
              <a:t>23.11.2018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98B9CF4-2FA5-4551-AB27-8317A05CA0DB}"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7DF45-1CE7-4654-923B-6B02DDCD4FE5}" type="datetimeFigureOut">
              <a:rPr lang="de-DE" smtClean="0"/>
              <a:t>23.11.2018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B9CF4-2FA5-4551-AB27-8317A05CA0DB}"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media/audio7.wav"/><Relationship Id="rId5" Type="http://schemas.openxmlformats.org/officeDocument/2006/relationships/image" Target="../media/image2.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8.wav"/><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3" cstate="print"/>
          <a:srcRect l="48662" t="21282" r="11467" b="12752"/>
          <a:stretch>
            <a:fillRect/>
          </a:stretch>
        </p:blipFill>
        <p:spPr bwMode="auto">
          <a:xfrm>
            <a:off x="4067944" y="188640"/>
            <a:ext cx="5076056" cy="6480720"/>
          </a:xfrm>
          <a:prstGeom prst="rect">
            <a:avLst/>
          </a:prstGeom>
          <a:noFill/>
          <a:ln w="9525">
            <a:noFill/>
            <a:miter lim="800000"/>
            <a:headEnd/>
            <a:tailEnd/>
          </a:ln>
        </p:spPr>
      </p:pic>
      <p:sp>
        <p:nvSpPr>
          <p:cNvPr id="2" name="Titel 1"/>
          <p:cNvSpPr>
            <a:spLocks noGrp="1"/>
          </p:cNvSpPr>
          <p:nvPr>
            <p:ph type="title"/>
          </p:nvPr>
        </p:nvSpPr>
        <p:spPr>
          <a:xfrm>
            <a:off x="467544" y="1772816"/>
            <a:ext cx="8229600" cy="2362274"/>
          </a:xfrm>
        </p:spPr>
        <p:txBody>
          <a:bodyPr>
            <a:normAutofit/>
          </a:bodyPr>
          <a:lstStyle/>
          <a:p>
            <a:r>
              <a:rPr lang="de-DE" b="1" dirty="0" smtClean="0"/>
              <a:t>Friedenslogische Betrachtung des Konflikts</a:t>
            </a:r>
            <a:endParaRPr lang="de-DE" b="1" dirty="0"/>
          </a:p>
        </p:txBody>
      </p:sp>
      <p:pic>
        <p:nvPicPr>
          <p:cNvPr id="5" name="~PP640.WAV">
            <a:hlinkClick r:id="" action="ppaction://media"/>
          </p:cNvPr>
          <p:cNvPicPr>
            <a:picLocks noRot="1" noChangeAspect="1"/>
          </p:cNvPicPr>
          <p:nvPr>
            <a:wavAudioFile r:embed="rId1" name="~PP640.WAV"/>
          </p:nvPr>
        </p:nvPicPr>
        <p:blipFill>
          <a:blip r:embed="rId4" cstate="print"/>
          <a:stretch>
            <a:fillRect/>
          </a:stretch>
        </p:blipFill>
        <p:spPr>
          <a:xfrm>
            <a:off x="8632825" y="6346825"/>
            <a:ext cx="304800" cy="304800"/>
          </a:xfrm>
          <a:prstGeom prst="rect">
            <a:avLst/>
          </a:prstGeom>
        </p:spPr>
      </p:pic>
    </p:spTree>
  </p:cSld>
  <p:clrMapOvr>
    <a:masterClrMapping/>
  </p:clrMapOvr>
  <p:transition advTm="26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645"/>
            <a:ext cx="8229600" cy="899075"/>
          </a:xfrm>
        </p:spPr>
        <p:txBody>
          <a:bodyPr/>
          <a:lstStyle/>
          <a:p>
            <a:r>
              <a:rPr lang="de-DE" dirty="0" smtClean="0"/>
              <a:t>1. Was ist das Problem?</a:t>
            </a:r>
            <a:endParaRPr lang="de-DE" dirty="0"/>
          </a:p>
        </p:txBody>
      </p:sp>
      <p:sp>
        <p:nvSpPr>
          <p:cNvPr id="3" name="Inhaltsplatzhalter 2"/>
          <p:cNvSpPr>
            <a:spLocks noGrp="1"/>
          </p:cNvSpPr>
          <p:nvPr>
            <p:ph idx="1"/>
          </p:nvPr>
        </p:nvSpPr>
        <p:spPr>
          <a:xfrm>
            <a:off x="539552" y="980728"/>
            <a:ext cx="8229600" cy="5400600"/>
          </a:xfrm>
        </p:spPr>
        <p:txBody>
          <a:bodyPr>
            <a:normAutofit/>
          </a:bodyPr>
          <a:lstStyle/>
          <a:p>
            <a:pPr marL="0" indent="0">
              <a:buNone/>
            </a:pPr>
            <a:r>
              <a:rPr lang="de-DE" b="1" dirty="0" smtClean="0"/>
              <a:t>Sicherheitslogik</a:t>
            </a:r>
            <a:r>
              <a:rPr lang="de-DE" dirty="0" smtClean="0"/>
              <a:t>: Die Bedrohung durch Nordkorea.</a:t>
            </a:r>
          </a:p>
          <a:p>
            <a:pPr marL="0" indent="0">
              <a:buNone/>
            </a:pPr>
            <a:r>
              <a:rPr lang="de-DE" b="1" dirty="0" smtClean="0"/>
              <a:t>Friedenslogik</a:t>
            </a:r>
            <a:r>
              <a:rPr lang="de-DE" dirty="0" smtClean="0"/>
              <a:t>: Die USA und Nordkorea bedrohen sich gegenseitig und fühlen sich bedroht. Wenn es zum Krieg kommt, könnte es Hunderttausende, wenn nicht sogar Millionen von Menschenleben in Korea und den Nachbarländern kosten, und es besteht sogar die Gefahr, dass aus einem begrenzten Krieg ein Weltkrieg wird. </a:t>
            </a:r>
            <a:endParaRPr lang="de-DE" dirty="0"/>
          </a:p>
        </p:txBody>
      </p:sp>
      <p:pic>
        <p:nvPicPr>
          <p:cNvPr id="4" name="~PP385.WAV">
            <a:hlinkClick r:id="" action="ppaction://media"/>
          </p:cNvPr>
          <p:cNvPicPr>
            <a:picLocks noRot="1" noChangeAspect="1"/>
          </p:cNvPicPr>
          <p:nvPr>
            <a:wavAudioFile r:embed="rId1" name="~PP385.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506051514"/>
      </p:ext>
    </p:extLst>
  </p:cSld>
  <p:clrMapOvr>
    <a:masterClrMapping/>
  </p:clrMapOvr>
  <p:transition advTm="357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Wie ist das Problem entstanden?</a:t>
            </a:r>
            <a:endParaRPr lang="de-DE" dirty="0"/>
          </a:p>
        </p:txBody>
      </p:sp>
      <p:sp>
        <p:nvSpPr>
          <p:cNvPr id="3" name="Inhaltsplatzhalter 2"/>
          <p:cNvSpPr>
            <a:spLocks noGrp="1"/>
          </p:cNvSpPr>
          <p:nvPr>
            <p:ph idx="1"/>
          </p:nvPr>
        </p:nvSpPr>
        <p:spPr>
          <a:xfrm>
            <a:off x="457200" y="1412776"/>
            <a:ext cx="8229600" cy="5112568"/>
          </a:xfrm>
        </p:spPr>
        <p:txBody>
          <a:bodyPr>
            <a:normAutofit fontScale="92500"/>
          </a:bodyPr>
          <a:lstStyle/>
          <a:p>
            <a:pPr marL="0" indent="0">
              <a:buNone/>
            </a:pPr>
            <a:r>
              <a:rPr lang="de-DE" b="1" dirty="0" smtClean="0"/>
              <a:t>Sicherheitslogik:</a:t>
            </a:r>
            <a:r>
              <a:rPr lang="de-DE" dirty="0" smtClean="0"/>
              <a:t> Aggressive Politik Nordkoreas, gestützt durch China (und Russland)</a:t>
            </a:r>
          </a:p>
          <a:p>
            <a:pPr marL="0" indent="0">
              <a:buNone/>
            </a:pPr>
            <a:r>
              <a:rPr lang="de-DE" b="1" dirty="0" smtClean="0"/>
              <a:t>Friedenslogik</a:t>
            </a:r>
            <a:r>
              <a:rPr lang="de-DE" dirty="0" smtClean="0"/>
              <a:t>: Nordkorea fühlt sich ebenfalls bedroht und will durch atomare Abschreckung verhindern, dass es das Schicksal der Regime im Irak, Libyen usw. teilt.</a:t>
            </a:r>
          </a:p>
          <a:p>
            <a:pPr marL="0" indent="0">
              <a:buNone/>
            </a:pPr>
            <a:r>
              <a:rPr lang="de-DE" dirty="0" smtClean="0"/>
              <a:t>Europa mit Deutschland tragen Mitverantwortung durch Solidarität in der NATO, Nicht-Kritik am Verbündeten USA, Nicht-Unterzeichnung des Atomwaffenverbotsvertrags, Rüstungsexporte usw.</a:t>
            </a:r>
          </a:p>
        </p:txBody>
      </p:sp>
      <p:pic>
        <p:nvPicPr>
          <p:cNvPr id="4" name="~PP983.WAV">
            <a:hlinkClick r:id="" action="ppaction://media"/>
          </p:cNvPr>
          <p:cNvPicPr>
            <a:picLocks noRot="1" noChangeAspect="1"/>
          </p:cNvPicPr>
          <p:nvPr>
            <a:wavAudioFile r:embed="rId1" name="~PP983.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4104968774"/>
      </p:ext>
    </p:extLst>
  </p:cSld>
  <p:clrMapOvr>
    <a:masterClrMapping/>
  </p:clrMapOvr>
  <p:transition advTm="132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980728"/>
          </a:xfrm>
        </p:spPr>
        <p:txBody>
          <a:bodyPr>
            <a:normAutofit fontScale="90000"/>
          </a:bodyPr>
          <a:lstStyle/>
          <a:p>
            <a:r>
              <a:rPr lang="de-DE" dirty="0" smtClean="0"/>
              <a:t>3. Wie wird das Problem bearbeitet?</a:t>
            </a:r>
            <a:endParaRPr lang="de-DE" dirty="0"/>
          </a:p>
        </p:txBody>
      </p:sp>
      <p:sp>
        <p:nvSpPr>
          <p:cNvPr id="3" name="Inhaltsplatzhalter 2"/>
          <p:cNvSpPr>
            <a:spLocks noGrp="1"/>
          </p:cNvSpPr>
          <p:nvPr>
            <p:ph idx="1"/>
          </p:nvPr>
        </p:nvSpPr>
        <p:spPr>
          <a:xfrm>
            <a:off x="323528" y="1052736"/>
            <a:ext cx="8424936" cy="5328592"/>
          </a:xfrm>
        </p:spPr>
        <p:txBody>
          <a:bodyPr>
            <a:noAutofit/>
          </a:bodyPr>
          <a:lstStyle/>
          <a:p>
            <a:pPr marL="0" indent="0">
              <a:buNone/>
            </a:pPr>
            <a:r>
              <a:rPr lang="de-DE" sz="2100" b="1" dirty="0" smtClean="0"/>
              <a:t>Sicherheitslogik</a:t>
            </a:r>
            <a:r>
              <a:rPr lang="de-DE" sz="2100" dirty="0" smtClean="0"/>
              <a:t>: Abschreckung u.a. durch Manöver und Truppenpräsenz, Druck durch Sanktionen, kaum verhehlte Drohung mit Präventivschlag</a:t>
            </a:r>
          </a:p>
          <a:p>
            <a:pPr marL="0" indent="0">
              <a:buNone/>
            </a:pPr>
            <a:r>
              <a:rPr lang="de-DE" sz="2100" b="1" dirty="0" smtClean="0"/>
              <a:t>Friedenslogik</a:t>
            </a:r>
            <a:r>
              <a:rPr lang="de-DE" sz="2100" dirty="0" smtClean="0"/>
              <a:t>: Ein Blick in die Vergangenheit des Konflikts zeigt, dass Drohungen und Sanktionen gegen Nordkorea nie nützlich waren und manchmal die Situation verschlimmerten. Auf der anderen Seite war das Land offen für Gespräche auf Augenhöhe, Wirtschaftshilfe und Kooperation, die das Regime nicht in Frage stellten. Auf diese Weise wurde 1994 eine mögliche Eskalation verhindert, und die "Sonnenscheinpolitik" Südkoreas führte wenige Jahre später zu Kontakten zwischen Nord und Süd und auch zur Hilfe für die Bevölkerung Nordkoreas.</a:t>
            </a:r>
          </a:p>
          <a:p>
            <a:pPr marL="0" indent="0">
              <a:buNone/>
            </a:pPr>
            <a:r>
              <a:rPr lang="de-DE" sz="2100" dirty="0" smtClean="0"/>
              <a:t>Der Westen könnte eine Reihe von Maßnahmen ergreifen, ohne die eine oder andere Seite zusätzlich zu bedrohen: Dazu gehören die Lockerung von Sanktionen, die nicht direkt mit militärischer Rüstung in Verbindung stehen, der Verzicht auf Manöver, der Verzicht auf die globale Modernisierung der Atomwaffen. Die Unterzeichnung des Atomwaffenverbotsvertrages durch NATO-Mitglieder und die Bekräftigung der Gültigkeit des INF-Vertrags würde auch eine klare Botschaft zu diesem Konflikt senden.</a:t>
            </a:r>
            <a:endParaRPr lang="de-DE" sz="2100" dirty="0"/>
          </a:p>
        </p:txBody>
      </p:sp>
      <p:pic>
        <p:nvPicPr>
          <p:cNvPr id="4" name="~PP3692.WAV">
            <a:hlinkClick r:id="" action="ppaction://media"/>
          </p:cNvPr>
          <p:cNvPicPr>
            <a:picLocks noRot="1" noChangeAspect="1"/>
          </p:cNvPicPr>
          <p:nvPr>
            <a:wavAudioFile r:embed="rId1" name="~PP3692.WAV"/>
          </p:nvPr>
        </p:nvPicPr>
        <p:blipFill>
          <a:blip r:embed="rId3"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160256811"/>
      </p:ext>
    </p:extLst>
  </p:cSld>
  <p:clrMapOvr>
    <a:masterClrMapping/>
  </p:clrMapOvr>
  <p:transition advTm="1309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76672"/>
            <a:ext cx="9144000" cy="576064"/>
          </a:xfrm>
        </p:spPr>
        <p:txBody>
          <a:bodyPr>
            <a:noAutofit/>
          </a:bodyPr>
          <a:lstStyle/>
          <a:p>
            <a:r>
              <a:rPr lang="de-DE" sz="3200" dirty="0" smtClean="0"/>
              <a:t>4. Wodurch wird eigenes Handeln gerechtfertigt?</a:t>
            </a:r>
            <a:br>
              <a:rPr lang="de-DE" sz="3200" dirty="0" smtClean="0"/>
            </a:br>
            <a:endParaRPr lang="de-DE" sz="3200" dirty="0"/>
          </a:p>
        </p:txBody>
      </p:sp>
      <p:sp>
        <p:nvSpPr>
          <p:cNvPr id="3" name="Inhaltsplatzhalter 2"/>
          <p:cNvSpPr>
            <a:spLocks noGrp="1"/>
          </p:cNvSpPr>
          <p:nvPr>
            <p:ph idx="1"/>
          </p:nvPr>
        </p:nvSpPr>
        <p:spPr>
          <a:xfrm>
            <a:off x="467544" y="908720"/>
            <a:ext cx="8229600" cy="5174035"/>
          </a:xfrm>
        </p:spPr>
        <p:txBody>
          <a:bodyPr>
            <a:normAutofit/>
          </a:bodyPr>
          <a:lstStyle/>
          <a:p>
            <a:pPr>
              <a:buNone/>
            </a:pPr>
            <a:r>
              <a:rPr lang="de-DE" b="1" dirty="0" smtClean="0"/>
              <a:t>Sicherheitslogik: </a:t>
            </a:r>
            <a:r>
              <a:rPr lang="de-DE" dirty="0" smtClean="0"/>
              <a:t>Partikularinteressen, Bedrohung, „</a:t>
            </a:r>
            <a:r>
              <a:rPr lang="de-DE" i="1" dirty="0" smtClean="0"/>
              <a:t>Unsere </a:t>
            </a:r>
            <a:r>
              <a:rPr lang="de-DE" dirty="0" smtClean="0"/>
              <a:t>Sicherheit“</a:t>
            </a:r>
          </a:p>
          <a:p>
            <a:pPr>
              <a:buNone/>
            </a:pPr>
            <a:r>
              <a:rPr lang="de-DE" b="1" dirty="0" smtClean="0"/>
              <a:t>Friedenslogik: </a:t>
            </a:r>
            <a:r>
              <a:rPr lang="de-DE" i="1" dirty="0" smtClean="0"/>
              <a:t>Gemeinsame</a:t>
            </a:r>
            <a:r>
              <a:rPr lang="de-DE" dirty="0" smtClean="0"/>
              <a:t> Sicherheit, Wohlergehen aller, einschließlich der Bevölkerung  Nordkoreas</a:t>
            </a:r>
            <a:endParaRPr lang="de-DE" dirty="0"/>
          </a:p>
        </p:txBody>
      </p:sp>
      <p:pic>
        <p:nvPicPr>
          <p:cNvPr id="4" name="Picture 6" descr="WomenCross6_Stephen_Wunrow"/>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995" r="24035"/>
          <a:stretch/>
        </p:blipFill>
        <p:spPr bwMode="auto">
          <a:xfrm>
            <a:off x="0" y="3530377"/>
            <a:ext cx="8945714" cy="332762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P1185.WAV">
            <a:hlinkClick r:id="" action="ppaction://media"/>
          </p:cNvPr>
          <p:cNvPicPr>
            <a:picLocks noRot="1" noChangeAspect="1"/>
          </p:cNvPicPr>
          <p:nvPr>
            <a:wavAudioFile r:embed="rId1" name="~PP1185.WAV"/>
          </p:nvPr>
        </p:nvPicPr>
        <p:blipFill>
          <a:blip r:embed="rId4"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1687406599"/>
      </p:ext>
    </p:extLst>
  </p:cSld>
  <p:clrMapOvr>
    <a:masterClrMapping/>
  </p:clrMapOvr>
  <p:transition advTm="656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de-DE" b="1" dirty="0" smtClean="0"/>
              <a:t>5. Wie wird auf Scheitern und Misserfolg reagiert?</a:t>
            </a:r>
            <a:br>
              <a:rPr lang="de-DE" b="1" dirty="0" smtClean="0"/>
            </a:br>
            <a:endParaRPr lang="de-DE" dirty="0"/>
          </a:p>
        </p:txBody>
      </p:sp>
      <p:sp>
        <p:nvSpPr>
          <p:cNvPr id="3" name="Inhaltsplatzhalter 2"/>
          <p:cNvSpPr>
            <a:spLocks noGrp="1"/>
          </p:cNvSpPr>
          <p:nvPr>
            <p:ph idx="1"/>
          </p:nvPr>
        </p:nvSpPr>
        <p:spPr/>
        <p:txBody>
          <a:bodyPr>
            <a:normAutofit fontScale="85000" lnSpcReduction="20000"/>
          </a:bodyPr>
          <a:lstStyle/>
          <a:p>
            <a:pPr>
              <a:buNone/>
            </a:pPr>
            <a:r>
              <a:rPr lang="de-DE" b="1" dirty="0" smtClean="0"/>
              <a:t>Sicherheitslogik</a:t>
            </a:r>
            <a:r>
              <a:rPr lang="de-DE" dirty="0" smtClean="0"/>
              <a:t>: Vermutlich mit neuer Bedrohung</a:t>
            </a:r>
          </a:p>
          <a:p>
            <a:pPr>
              <a:buNone/>
            </a:pPr>
            <a:r>
              <a:rPr lang="de-DE" b="1" dirty="0" smtClean="0"/>
              <a:t>Friedenslogik</a:t>
            </a:r>
            <a:r>
              <a:rPr lang="de-DE" dirty="0" smtClean="0"/>
              <a:t>: weiter reden! </a:t>
            </a:r>
          </a:p>
          <a:p>
            <a:pPr marL="0" indent="0">
              <a:buNone/>
            </a:pPr>
            <a:r>
              <a:rPr lang="en-US" dirty="0" err="1" smtClean="0"/>
              <a:t>Zwischen</a:t>
            </a:r>
            <a:r>
              <a:rPr lang="en-US" dirty="0" smtClean="0"/>
              <a:t> </a:t>
            </a:r>
            <a:r>
              <a:rPr lang="en-US" dirty="0" err="1" smtClean="0"/>
              <a:t>der</a:t>
            </a:r>
            <a:r>
              <a:rPr lang="en-US" dirty="0" smtClean="0"/>
              <a:t> </a:t>
            </a:r>
            <a:r>
              <a:rPr lang="en-US" dirty="0" err="1" smtClean="0"/>
              <a:t>ersten</a:t>
            </a:r>
            <a:r>
              <a:rPr lang="en-US" dirty="0" smtClean="0"/>
              <a:t> KSZE-</a:t>
            </a:r>
            <a:r>
              <a:rPr lang="en-US" dirty="0" err="1" smtClean="0"/>
              <a:t>Konferenz</a:t>
            </a:r>
            <a:r>
              <a:rPr lang="en-US" dirty="0" smtClean="0"/>
              <a:t> 1973 und den INF-</a:t>
            </a:r>
            <a:r>
              <a:rPr lang="en-US" dirty="0" err="1" smtClean="0"/>
              <a:t>Vertrag</a:t>
            </a:r>
            <a:r>
              <a:rPr lang="en-US" dirty="0" smtClean="0"/>
              <a:t> 1988 </a:t>
            </a:r>
            <a:r>
              <a:rPr lang="en-US" dirty="0" err="1" smtClean="0"/>
              <a:t>lagen</a:t>
            </a:r>
            <a:r>
              <a:rPr lang="en-US" dirty="0" smtClean="0"/>
              <a:t> 15 </a:t>
            </a:r>
            <a:r>
              <a:rPr lang="en-US" dirty="0" err="1" smtClean="0"/>
              <a:t>Jahre</a:t>
            </a:r>
            <a:r>
              <a:rPr lang="en-US" dirty="0" smtClean="0"/>
              <a:t>. </a:t>
            </a:r>
            <a:r>
              <a:rPr lang="en-US" dirty="0" err="1" smtClean="0"/>
              <a:t>Der</a:t>
            </a:r>
            <a:r>
              <a:rPr lang="en-US" dirty="0" smtClean="0"/>
              <a:t> </a:t>
            </a:r>
            <a:r>
              <a:rPr lang="en-US" dirty="0" err="1" smtClean="0"/>
              <a:t>gleiche</a:t>
            </a:r>
            <a:r>
              <a:rPr lang="en-US" dirty="0" smtClean="0"/>
              <a:t> </a:t>
            </a:r>
            <a:r>
              <a:rPr lang="en-US" dirty="0" err="1" smtClean="0"/>
              <a:t>Fortschritt</a:t>
            </a:r>
            <a:r>
              <a:rPr lang="en-US" dirty="0" smtClean="0"/>
              <a:t> </a:t>
            </a:r>
            <a:r>
              <a:rPr lang="en-US" dirty="0" err="1" smtClean="0"/>
              <a:t>kann</a:t>
            </a:r>
            <a:r>
              <a:rPr lang="en-US" dirty="0" smtClean="0"/>
              <a:t> </a:t>
            </a:r>
            <a:r>
              <a:rPr lang="en-US" dirty="0" err="1" smtClean="0"/>
              <a:t>nicht</a:t>
            </a:r>
            <a:r>
              <a:rPr lang="en-US" dirty="0" smtClean="0"/>
              <a:t> in elf </a:t>
            </a:r>
            <a:r>
              <a:rPr lang="en-US" dirty="0" err="1" smtClean="0"/>
              <a:t>Monaten</a:t>
            </a:r>
            <a:r>
              <a:rPr lang="en-US" dirty="0" smtClean="0"/>
              <a:t/>
            </a:r>
            <a:br>
              <a:rPr lang="en-US" dirty="0" smtClean="0"/>
            </a:br>
            <a:r>
              <a:rPr lang="en-US" dirty="0" err="1" smtClean="0"/>
              <a:t>erwartet</a:t>
            </a:r>
            <a:r>
              <a:rPr lang="en-US" dirty="0" smtClean="0"/>
              <a:t> </a:t>
            </a:r>
            <a:r>
              <a:rPr lang="en-US" dirty="0" err="1" smtClean="0"/>
              <a:t>werden</a:t>
            </a:r>
            <a:r>
              <a:rPr lang="en-US" dirty="0" smtClean="0"/>
              <a:t>!</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sz="1200" dirty="0" smtClean="0"/>
          </a:p>
          <a:p>
            <a:pPr marL="0" indent="0">
              <a:buNone/>
            </a:pPr>
            <a:endParaRPr lang="en-US" sz="1200" dirty="0" smtClean="0"/>
          </a:p>
          <a:p>
            <a:pPr marL="0" indent="0">
              <a:buNone/>
            </a:pPr>
            <a:r>
              <a:rPr lang="en-US" sz="1200" dirty="0" smtClean="0"/>
              <a:t>                                   </a:t>
            </a:r>
            <a:r>
              <a:rPr lang="en-US" sz="1200" dirty="0" err="1" smtClean="0"/>
              <a:t>Foto</a:t>
            </a:r>
            <a:r>
              <a:rPr lang="en-US" sz="1200" dirty="0" smtClean="0"/>
              <a:t>: CND</a:t>
            </a:r>
            <a:endParaRPr lang="de-DE" sz="1200" dirty="0"/>
          </a:p>
          <a:p>
            <a:pPr marL="0" indent="0">
              <a:buNone/>
            </a:pP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79912" y="3544212"/>
            <a:ext cx="5522978" cy="3313787"/>
          </a:xfrm>
          <a:prstGeom prst="rect">
            <a:avLst/>
          </a:prstGeom>
        </p:spPr>
      </p:pic>
      <p:pic>
        <p:nvPicPr>
          <p:cNvPr id="5" name="~PP447.WAV">
            <a:hlinkClick r:id="" action="ppaction://media"/>
          </p:cNvPr>
          <p:cNvPicPr>
            <a:picLocks noRot="1" noChangeAspect="1"/>
          </p:cNvPicPr>
          <p:nvPr>
            <a:wavAudioFile r:embed="rId1" name="~PP447.WAV"/>
          </p:nvPr>
        </p:nvPicPr>
        <p:blipFill>
          <a:blip r:embed="rId4" cstate="print"/>
          <a:stretch>
            <a:fillRect/>
          </a:stretch>
        </p:blipFill>
        <p:spPr>
          <a:xfrm>
            <a:off x="8632825" y="6346825"/>
            <a:ext cx="304800" cy="304800"/>
          </a:xfrm>
          <a:prstGeom prst="rect">
            <a:avLst/>
          </a:prstGeom>
        </p:spPr>
      </p:pic>
    </p:spTree>
    <p:extLst>
      <p:ext uri="{BB962C8B-B14F-4D97-AF65-F5344CB8AC3E}">
        <p14:creationId xmlns:p14="http://schemas.microsoft.com/office/powerpoint/2010/main" xmlns="" val="4255720323"/>
      </p:ext>
    </p:extLst>
  </p:cSld>
  <p:clrMapOvr>
    <a:masterClrMapping/>
  </p:clrMapOvr>
  <p:transition advTm="171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ristine\Documents\Friedensforum Vergangene Ausgaben\FF 5-2017\Bilder\Schwerpunkt - ohne Zuordnung\Atomwaffenverhandlungen.jpg"/>
          <p:cNvPicPr>
            <a:picLocks noChangeAspect="1" noChangeArrowheads="1"/>
          </p:cNvPicPr>
          <p:nvPr/>
        </p:nvPicPr>
        <p:blipFill>
          <a:blip r:embed="rId3" cstate="print"/>
          <a:srcRect/>
          <a:stretch>
            <a:fillRect/>
          </a:stretch>
        </p:blipFill>
        <p:spPr bwMode="auto">
          <a:xfrm>
            <a:off x="0" y="4221088"/>
            <a:ext cx="10151122" cy="2636912"/>
          </a:xfrm>
          <a:prstGeom prst="rect">
            <a:avLst/>
          </a:prstGeom>
          <a:noFill/>
        </p:spPr>
      </p:pic>
      <p:pic>
        <p:nvPicPr>
          <p:cNvPr id="4" name="Grafik 63" descr="Wien_-_Donald-Trump-_und_Kim-Jong-un-Graffiti_von_Lush_Sux.JPG"/>
          <p:cNvPicPr>
            <a:picLocks noGrp="1"/>
          </p:cNvPicPr>
          <p:nvPr>
            <p:ph idx="1"/>
          </p:nvPr>
        </p:nvPicPr>
        <p:blipFill>
          <a:blip r:embed="rId4" cstate="print"/>
          <a:stretch>
            <a:fillRect/>
          </a:stretch>
        </p:blipFill>
        <p:spPr>
          <a:xfrm>
            <a:off x="1259632" y="0"/>
            <a:ext cx="7086977" cy="4203848"/>
          </a:xfrm>
          <a:prstGeom prst="rect">
            <a:avLst/>
          </a:prstGeom>
        </p:spPr>
      </p:pic>
      <p:sp>
        <p:nvSpPr>
          <p:cNvPr id="2" name="Titel 1"/>
          <p:cNvSpPr>
            <a:spLocks noGrp="1"/>
          </p:cNvSpPr>
          <p:nvPr>
            <p:ph type="title"/>
          </p:nvPr>
        </p:nvSpPr>
        <p:spPr>
          <a:xfrm>
            <a:off x="683568" y="3501008"/>
            <a:ext cx="8229600" cy="760545"/>
          </a:xfrm>
        </p:spPr>
        <p:txBody>
          <a:bodyPr>
            <a:normAutofit/>
          </a:bodyPr>
          <a:lstStyle/>
          <a:p>
            <a:r>
              <a:rPr lang="de-DE" sz="1200" dirty="0" smtClean="0">
                <a:solidFill>
                  <a:schemeClr val="bg1"/>
                </a:solidFill>
              </a:rPr>
              <a:t>Zwei </a:t>
            </a:r>
            <a:r>
              <a:rPr lang="de-DE" sz="1200" dirty="0" err="1" smtClean="0">
                <a:solidFill>
                  <a:schemeClr val="bg1"/>
                </a:solidFill>
              </a:rPr>
              <a:t>Graffits</a:t>
            </a:r>
            <a:r>
              <a:rPr lang="de-DE" sz="1200" dirty="0" smtClean="0">
                <a:solidFill>
                  <a:schemeClr val="bg1"/>
                </a:solidFill>
              </a:rPr>
              <a:t> des australischen Künstlers </a:t>
            </a:r>
            <a:r>
              <a:rPr lang="de-DE" sz="1200" dirty="0" err="1" smtClean="0">
                <a:solidFill>
                  <a:schemeClr val="bg1"/>
                </a:solidFill>
              </a:rPr>
              <a:t>Lush</a:t>
            </a:r>
            <a:r>
              <a:rPr lang="de-DE" sz="1200" dirty="0" smtClean="0">
                <a:solidFill>
                  <a:schemeClr val="bg1"/>
                </a:solidFill>
              </a:rPr>
              <a:t> </a:t>
            </a:r>
            <a:r>
              <a:rPr lang="de-DE" sz="1200" dirty="0" err="1" smtClean="0">
                <a:solidFill>
                  <a:schemeClr val="bg1"/>
                </a:solidFill>
              </a:rPr>
              <a:t>Sux</a:t>
            </a:r>
            <a:r>
              <a:rPr lang="de-DE" sz="1200" dirty="0" smtClean="0">
                <a:solidFill>
                  <a:schemeClr val="bg1"/>
                </a:solidFill>
              </a:rPr>
              <a:t> auf der Schwedenbrücke in Vienna. </a:t>
            </a:r>
            <a:r>
              <a:rPr lang="de-DE" sz="1200" dirty="0" err="1" smtClean="0">
                <a:solidFill>
                  <a:schemeClr val="bg1"/>
                </a:solidFill>
              </a:rPr>
              <a:t>Photo</a:t>
            </a:r>
            <a:r>
              <a:rPr lang="de-DE" sz="1200" dirty="0" smtClean="0">
                <a:solidFill>
                  <a:schemeClr val="bg1"/>
                </a:solidFill>
              </a:rPr>
              <a:t>: © </a:t>
            </a:r>
            <a:r>
              <a:rPr lang="de-DE" sz="1200" dirty="0" err="1" smtClean="0">
                <a:solidFill>
                  <a:schemeClr val="bg1"/>
                </a:solidFill>
              </a:rPr>
              <a:t>Bwag</a:t>
            </a:r>
            <a:r>
              <a:rPr lang="de-DE" sz="1200" dirty="0" smtClean="0">
                <a:solidFill>
                  <a:schemeClr val="bg1"/>
                </a:solidFill>
              </a:rPr>
              <a:t>/CC-BY-SA-4.0/ </a:t>
            </a:r>
            <a:r>
              <a:rPr lang="de-DE" sz="1200" dirty="0" err="1" smtClean="0">
                <a:solidFill>
                  <a:schemeClr val="bg1"/>
                </a:solidFill>
              </a:rPr>
              <a:t>Wikipedia</a:t>
            </a:r>
            <a:r>
              <a:rPr lang="de-DE" sz="1200" dirty="0" smtClean="0">
                <a:solidFill>
                  <a:schemeClr val="bg1"/>
                </a:solidFill>
              </a:rPr>
              <a:t> Creative </a:t>
            </a:r>
            <a:r>
              <a:rPr lang="de-DE" sz="1200" dirty="0" err="1" smtClean="0">
                <a:solidFill>
                  <a:schemeClr val="bg1"/>
                </a:solidFill>
              </a:rPr>
              <a:t>Commons</a:t>
            </a:r>
            <a:r>
              <a:rPr lang="de-DE" sz="1200" dirty="0" smtClean="0">
                <a:solidFill>
                  <a:schemeClr val="bg1"/>
                </a:solidFill>
              </a:rPr>
              <a:t/>
            </a:r>
            <a:br>
              <a:rPr lang="de-DE" sz="1200" dirty="0" smtClean="0">
                <a:solidFill>
                  <a:schemeClr val="bg1"/>
                </a:solidFill>
              </a:rPr>
            </a:br>
            <a:endParaRPr lang="de-DE" sz="1200" dirty="0">
              <a:solidFill>
                <a:schemeClr val="bg1"/>
              </a:solidFill>
            </a:endParaRPr>
          </a:p>
        </p:txBody>
      </p:sp>
      <p:sp>
        <p:nvSpPr>
          <p:cNvPr id="5" name="Rechteck 4"/>
          <p:cNvSpPr/>
          <p:nvPr/>
        </p:nvSpPr>
        <p:spPr>
          <a:xfrm>
            <a:off x="0" y="6550223"/>
            <a:ext cx="9144000" cy="307777"/>
          </a:xfrm>
          <a:prstGeom prst="rect">
            <a:avLst/>
          </a:prstGeom>
        </p:spPr>
        <p:txBody>
          <a:bodyPr wrap="square">
            <a:spAutoFit/>
          </a:bodyPr>
          <a:lstStyle/>
          <a:p>
            <a:r>
              <a:rPr lang="de-DE" sz="1400" dirty="0" smtClean="0">
                <a:solidFill>
                  <a:schemeClr val="bg1"/>
                </a:solidFill>
              </a:rPr>
              <a:t>Verhandlungen zum Verbot der Atomwaffen in New York. Foto: ICAN, Leo Hoffmann-Axthelm, CC BY-NC-SA-2.0</a:t>
            </a:r>
            <a:endParaRPr lang="de-DE" sz="1400" dirty="0">
              <a:solidFill>
                <a:schemeClr val="bg1"/>
              </a:solidFill>
            </a:endParaRPr>
          </a:p>
        </p:txBody>
      </p:sp>
      <p:pic>
        <p:nvPicPr>
          <p:cNvPr id="6" name="~PP70.WAV">
            <a:hlinkClick r:id="" action="ppaction://media"/>
          </p:cNvPr>
          <p:cNvPicPr>
            <a:picLocks noRot="1" noChangeAspect="1"/>
          </p:cNvPicPr>
          <p:nvPr>
            <a:wavAudioFile r:embed="rId1" name="~PP70.WAV"/>
          </p:nvPr>
        </p:nvPicPr>
        <p:blipFill>
          <a:blip r:embed="rId5" cstate="print"/>
          <a:stretch>
            <a:fillRect/>
          </a:stretch>
        </p:blipFill>
        <p:spPr>
          <a:xfrm>
            <a:off x="8632825" y="6346825"/>
            <a:ext cx="304800" cy="304800"/>
          </a:xfrm>
          <a:prstGeom prst="rect">
            <a:avLst/>
          </a:prstGeom>
        </p:spPr>
      </p:pic>
    </p:spTree>
  </p:cSld>
  <p:clrMapOvr>
    <a:masterClrMapping/>
  </p:clrMapOvr>
  <p:transition advTm="35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39750" y="1016000"/>
            <a:ext cx="8221663" cy="1655763"/>
          </a:xfrm>
          <a:prstGeom prst="rect">
            <a:avLst/>
          </a:prstGeom>
          <a:noFill/>
          <a:ln w="9525">
            <a:noFill/>
            <a:round/>
            <a:headEnd/>
            <a:tailEnd/>
          </a:ln>
        </p:spPr>
        <p:txBody>
          <a:bodyPr lIns="99360" tIns="51480" rIns="99360" bIns="51480" anchor="ctr"/>
          <a:lstStyle/>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4900">
              <a:solidFill>
                <a:srgbClr val="000000"/>
              </a:solidFill>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4900">
              <a:solidFill>
                <a:srgbClr val="000000"/>
              </a:solidFill>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4900">
              <a:solidFill>
                <a:srgbClr val="000000"/>
              </a:solidFill>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4900">
              <a:solidFill>
                <a:srgbClr val="000000"/>
              </a:solidFill>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4900">
              <a:solidFill>
                <a:srgbClr val="000000"/>
              </a:solidFill>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4900">
              <a:solidFill>
                <a:srgbClr val="000000"/>
              </a:solidFill>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4900">
                <a:solidFill>
                  <a:srgbClr val="000000"/>
                </a:solidFill>
              </a:rPr>
              <a:t>Vielen Dank für Ihre Aufmerksamkeit!</a:t>
            </a: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4900">
              <a:solidFill>
                <a:srgbClr val="000000"/>
              </a:solidFill>
            </a:endParaRPr>
          </a:p>
          <a:p>
            <a:pPr algn="ctr">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4900">
              <a:solidFill>
                <a:srgbClr val="000000"/>
              </a:solidFill>
            </a:endParaRPr>
          </a:p>
        </p:txBody>
      </p:sp>
      <p:pic>
        <p:nvPicPr>
          <p:cNvPr id="16387" name="Picture 2"/>
          <p:cNvPicPr>
            <a:picLocks noChangeAspect="1" noChangeArrowheads="1"/>
          </p:cNvPicPr>
          <p:nvPr/>
        </p:nvPicPr>
        <p:blipFill>
          <a:blip r:embed="rId4" cstate="print"/>
          <a:srcRect/>
          <a:stretch>
            <a:fillRect/>
          </a:stretch>
        </p:blipFill>
        <p:spPr bwMode="auto">
          <a:xfrm>
            <a:off x="422275" y="317500"/>
            <a:ext cx="8293100" cy="6219825"/>
          </a:xfrm>
          <a:prstGeom prst="rect">
            <a:avLst/>
          </a:prstGeom>
          <a:noFill/>
          <a:ln w="9525">
            <a:noFill/>
            <a:round/>
            <a:headEnd/>
            <a:tailEnd/>
          </a:ln>
        </p:spPr>
      </p:pic>
      <p:pic>
        <p:nvPicPr>
          <p:cNvPr id="4" name="~PP3282.WAV">
            <a:hlinkClick r:id="" action="ppaction://media"/>
          </p:cNvPr>
          <p:cNvPicPr>
            <a:picLocks noRot="1" noChangeAspect="1"/>
          </p:cNvPicPr>
          <p:nvPr>
            <a:wavAudioFile r:embed="rId1" name="~PP3282.WAV"/>
          </p:nvPr>
        </p:nvPicPr>
        <p:blipFill>
          <a:blip r:embed="rId5" cstate="print"/>
          <a:stretch>
            <a:fillRect/>
          </a:stretch>
        </p:blipFill>
        <p:spPr>
          <a:xfrm>
            <a:off x="8632825" y="6346825"/>
            <a:ext cx="304800" cy="304800"/>
          </a:xfrm>
          <a:prstGeom prst="rect">
            <a:avLst/>
          </a:prstGeom>
        </p:spPr>
      </p:pic>
    </p:spTree>
  </p:cSld>
  <p:clrMapOvr>
    <a:masterClrMapping/>
  </p:clrMapOvr>
  <p:transition spd="med" advTm="151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Bildschirmpräsentation (4:3)</PresentationFormat>
  <Paragraphs>40</Paragraphs>
  <Slides>8</Slides>
  <Notes>1</Notes>
  <HiddenSlides>0</HiddenSlides>
  <MMClips>8</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Larissa-Design</vt:lpstr>
      <vt:lpstr>Friedenslogische Betrachtung des Konflikts</vt:lpstr>
      <vt:lpstr>1. Was ist das Problem?</vt:lpstr>
      <vt:lpstr>2. Wie ist das Problem entstanden?</vt:lpstr>
      <vt:lpstr>3. Wie wird das Problem bearbeitet?</vt:lpstr>
      <vt:lpstr>4. Wodurch wird eigenes Handeln gerechtfertigt? </vt:lpstr>
      <vt:lpstr>5. Wie wird auf Scheitern und Misserfolg reagiert? </vt:lpstr>
      <vt:lpstr>Zwei Graffits des australischen Künstlers Lush Sux auf der Schwedenbrücke in Vienna. Photo: © Bwag/CC-BY-SA-4.0/ Wikipedia Creative Commons </vt:lpstr>
      <vt:lpstr>Folie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Friedenslogische Betrachtung des Konflikts</dc:title>
  <dc:creator>Christine Schweitzer</dc:creator>
  <cp:lastModifiedBy>Christine Schweitzer</cp:lastModifiedBy>
  <cp:revision>1</cp:revision>
  <dcterms:created xsi:type="dcterms:W3CDTF">2018-11-23T11:43:09Z</dcterms:created>
  <dcterms:modified xsi:type="dcterms:W3CDTF">2018-11-23T11:44:54Z</dcterms:modified>
</cp:coreProperties>
</file>